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7" r:id="rId3"/>
    <p:sldId id="276" r:id="rId4"/>
    <p:sldId id="268" r:id="rId5"/>
    <p:sldId id="288" r:id="rId6"/>
    <p:sldId id="298" r:id="rId7"/>
    <p:sldId id="299" r:id="rId8"/>
    <p:sldId id="289" r:id="rId9"/>
    <p:sldId id="296" r:id="rId10"/>
    <p:sldId id="273" r:id="rId11"/>
    <p:sldId id="290" r:id="rId12"/>
    <p:sldId id="275" r:id="rId13"/>
    <p:sldId id="277" r:id="rId14"/>
    <p:sldId id="282" r:id="rId15"/>
    <p:sldId id="291" r:id="rId16"/>
    <p:sldId id="278" r:id="rId17"/>
    <p:sldId id="294" r:id="rId18"/>
    <p:sldId id="279" r:id="rId19"/>
    <p:sldId id="280" r:id="rId20"/>
    <p:sldId id="284" r:id="rId21"/>
    <p:sldId id="285" r:id="rId22"/>
    <p:sldId id="297" r:id="rId23"/>
    <p:sldId id="286" r:id="rId24"/>
    <p:sldId id="266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BB3473-E23E-B1C1-DD75-12182B6E7DA3}" name="Maria Aleluia" initials="MA" userId="S::maria.aleluia@utoronto.ca::8a942d66-9c22-4784-bdbc-a029bf7294fc" providerId="AD"/>
  <p188:author id="{4FD120FE-334B-89AF-4004-07767ACE2616}" name="Jordan Pedersen" initials="JP" userId="S::jordan.pedersen@utoronto.ca::e66f5b0a-35dd-40a5-a2ff-2572e0bc3f8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garet Wall" initials="m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7A9A6-C5AB-C5E6-4312-2E49189733F0}" v="7" dt="2022-09-14T18:55:46.306"/>
    <p1510:client id="{A74845A8-4C4A-E731-AE20-FA110BDF94E3}" v="64" dt="2022-09-14T19:21:21.038"/>
    <p1510:client id="{AE185444-1DEC-0285-ED14-E29FDE3EDDA5}" v="22" dt="2022-09-14T23:05:03"/>
    <p1510:client id="{D2B626AC-8049-443F-B88F-F96044809F11}" v="10" dt="2022-09-14T21:59:15.922"/>
    <p1510:client id="{DAA31CB0-1F1E-D1DB-764F-64A7C1E9A8CD}" v="169" dt="2022-09-14T01:04:23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32" y="4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696A0-7598-42BD-9FF0-DB0A259E379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11C039-B5CE-46F6-89D6-BA2871195064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Thematic Coding of Statements</a:t>
          </a:r>
          <a:endParaRPr lang="en-US" dirty="0"/>
        </a:p>
      </dgm:t>
    </dgm:pt>
    <dgm:pt modelId="{F2EC8BAB-83B2-4D57-A67E-129122EB51BA}" type="parTrans" cxnId="{8E1BDAC5-71F4-42CE-AC54-F1DC30B79FB4}">
      <dgm:prSet/>
      <dgm:spPr/>
    </dgm:pt>
    <dgm:pt modelId="{6FB77F87-4D32-4ABD-9173-852180D91875}" type="sibTrans" cxnId="{8E1BDAC5-71F4-42CE-AC54-F1DC30B79FB4}">
      <dgm:prSet/>
      <dgm:spPr/>
      <dgm:t>
        <a:bodyPr/>
        <a:lstStyle/>
        <a:p>
          <a:endParaRPr lang="en-US"/>
        </a:p>
      </dgm:t>
    </dgm:pt>
    <dgm:pt modelId="{ACD8851E-74B8-4765-8399-A274570D6923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Thematic Coding Summary</a:t>
          </a:r>
          <a:endParaRPr lang="en-US" dirty="0"/>
        </a:p>
      </dgm:t>
    </dgm:pt>
    <dgm:pt modelId="{6DAA24DF-7734-488C-8524-DAD2B2AF6A97}" type="parTrans" cxnId="{4EAFCA0B-72C4-437C-80CA-67CE3F57C796}">
      <dgm:prSet/>
      <dgm:spPr/>
    </dgm:pt>
    <dgm:pt modelId="{C25003C8-DC3E-4D30-AEAE-D31888DF6209}" type="sibTrans" cxnId="{4EAFCA0B-72C4-437C-80CA-67CE3F57C796}">
      <dgm:prSet/>
      <dgm:spPr/>
      <dgm:t>
        <a:bodyPr/>
        <a:lstStyle/>
        <a:p>
          <a:endParaRPr lang="en-US"/>
        </a:p>
      </dgm:t>
    </dgm:pt>
    <dgm:pt modelId="{CF331692-6912-43F6-B0D6-37F6F34C96DC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First Draft </a:t>
          </a:r>
          <a:endParaRPr lang="en-US" dirty="0"/>
        </a:p>
      </dgm:t>
    </dgm:pt>
    <dgm:pt modelId="{D896692F-D9D5-4533-9D5E-7F3E4DB613C3}" type="parTrans" cxnId="{2D43F6DB-DD69-48BB-9293-1A0D3025EDDB}">
      <dgm:prSet/>
      <dgm:spPr/>
    </dgm:pt>
    <dgm:pt modelId="{786567E3-2F4E-48F8-80F3-3C54D1C23039}" type="sibTrans" cxnId="{2D43F6DB-DD69-48BB-9293-1A0D3025EDDB}">
      <dgm:prSet/>
      <dgm:spPr/>
    </dgm:pt>
    <dgm:pt modelId="{E297F707-9229-4136-83DE-FE0C172C94A5}" type="pres">
      <dgm:prSet presAssocID="{BC9696A0-7598-42BD-9FF0-DB0A259E3796}" presName="linearFlow" presStyleCnt="0">
        <dgm:presLayoutVars>
          <dgm:resizeHandles val="exact"/>
        </dgm:presLayoutVars>
      </dgm:prSet>
      <dgm:spPr/>
    </dgm:pt>
    <dgm:pt modelId="{9048EF09-AE91-4F68-A0B4-1C26D289637B}" type="pres">
      <dgm:prSet presAssocID="{F711C039-B5CE-46F6-89D6-BA2871195064}" presName="node" presStyleLbl="node1" presStyleIdx="0" presStyleCnt="3">
        <dgm:presLayoutVars>
          <dgm:bulletEnabled val="1"/>
        </dgm:presLayoutVars>
      </dgm:prSet>
      <dgm:spPr/>
    </dgm:pt>
    <dgm:pt modelId="{E42029DF-83B5-42CF-A5C4-C498229BB7F2}" type="pres">
      <dgm:prSet presAssocID="{6FB77F87-4D32-4ABD-9173-852180D91875}" presName="sibTrans" presStyleLbl="sibTrans2D1" presStyleIdx="0" presStyleCnt="2"/>
      <dgm:spPr/>
    </dgm:pt>
    <dgm:pt modelId="{12BDEEDA-7FCE-448C-9C5A-651F6E1ADB57}" type="pres">
      <dgm:prSet presAssocID="{6FB77F87-4D32-4ABD-9173-852180D91875}" presName="connectorText" presStyleLbl="sibTrans2D1" presStyleIdx="0" presStyleCnt="2"/>
      <dgm:spPr/>
    </dgm:pt>
    <dgm:pt modelId="{87E6FB45-457D-44D1-8298-AC4F0AB28B15}" type="pres">
      <dgm:prSet presAssocID="{ACD8851E-74B8-4765-8399-A274570D6923}" presName="node" presStyleLbl="node1" presStyleIdx="1" presStyleCnt="3">
        <dgm:presLayoutVars>
          <dgm:bulletEnabled val="1"/>
        </dgm:presLayoutVars>
      </dgm:prSet>
      <dgm:spPr/>
    </dgm:pt>
    <dgm:pt modelId="{F229A233-3F63-4D7D-8296-6FC28AB515F1}" type="pres">
      <dgm:prSet presAssocID="{C25003C8-DC3E-4D30-AEAE-D31888DF6209}" presName="sibTrans" presStyleLbl="sibTrans2D1" presStyleIdx="1" presStyleCnt="2"/>
      <dgm:spPr/>
    </dgm:pt>
    <dgm:pt modelId="{8725EE5F-192E-41A5-B458-1EC20CF69A5E}" type="pres">
      <dgm:prSet presAssocID="{C25003C8-DC3E-4D30-AEAE-D31888DF6209}" presName="connectorText" presStyleLbl="sibTrans2D1" presStyleIdx="1" presStyleCnt="2"/>
      <dgm:spPr/>
    </dgm:pt>
    <dgm:pt modelId="{C826396E-54B7-4595-B136-AC708817D30A}" type="pres">
      <dgm:prSet presAssocID="{CF331692-6912-43F6-B0D6-37F6F34C96DC}" presName="node" presStyleLbl="node1" presStyleIdx="2" presStyleCnt="3">
        <dgm:presLayoutVars>
          <dgm:bulletEnabled val="1"/>
        </dgm:presLayoutVars>
      </dgm:prSet>
      <dgm:spPr/>
    </dgm:pt>
  </dgm:ptLst>
  <dgm:cxnLst>
    <dgm:cxn modelId="{BE23CA02-23F9-407D-8C7D-D9113AC423B6}" type="presOf" srcId="{6FB77F87-4D32-4ABD-9173-852180D91875}" destId="{12BDEEDA-7FCE-448C-9C5A-651F6E1ADB57}" srcOrd="1" destOrd="0" presId="urn:microsoft.com/office/officeart/2005/8/layout/process2"/>
    <dgm:cxn modelId="{4EAFCA0B-72C4-437C-80CA-67CE3F57C796}" srcId="{BC9696A0-7598-42BD-9FF0-DB0A259E3796}" destId="{ACD8851E-74B8-4765-8399-A274570D6923}" srcOrd="1" destOrd="0" parTransId="{6DAA24DF-7734-488C-8524-DAD2B2AF6A97}" sibTransId="{C25003C8-DC3E-4D30-AEAE-D31888DF6209}"/>
    <dgm:cxn modelId="{C388D51D-8AEA-4BD6-B638-E471DE95BFF9}" type="presOf" srcId="{F711C039-B5CE-46F6-89D6-BA2871195064}" destId="{9048EF09-AE91-4F68-A0B4-1C26D289637B}" srcOrd="0" destOrd="0" presId="urn:microsoft.com/office/officeart/2005/8/layout/process2"/>
    <dgm:cxn modelId="{656EF86B-D75A-4229-A0E8-9737E1C3EC4D}" type="presOf" srcId="{BC9696A0-7598-42BD-9FF0-DB0A259E3796}" destId="{E297F707-9229-4136-83DE-FE0C172C94A5}" srcOrd="0" destOrd="0" presId="urn:microsoft.com/office/officeart/2005/8/layout/process2"/>
    <dgm:cxn modelId="{743B856C-FA2F-43D2-9B60-EC5A31F7FD2F}" type="presOf" srcId="{C25003C8-DC3E-4D30-AEAE-D31888DF6209}" destId="{8725EE5F-192E-41A5-B458-1EC20CF69A5E}" srcOrd="1" destOrd="0" presId="urn:microsoft.com/office/officeart/2005/8/layout/process2"/>
    <dgm:cxn modelId="{10F661A9-7A46-4075-8E4A-ABA4B2A1EE34}" type="presOf" srcId="{C25003C8-DC3E-4D30-AEAE-D31888DF6209}" destId="{F229A233-3F63-4D7D-8296-6FC28AB515F1}" srcOrd="0" destOrd="0" presId="urn:microsoft.com/office/officeart/2005/8/layout/process2"/>
    <dgm:cxn modelId="{BBFA71C1-B637-41C7-B72E-8BC40CA0740D}" type="presOf" srcId="{CF331692-6912-43F6-B0D6-37F6F34C96DC}" destId="{C826396E-54B7-4595-B136-AC708817D30A}" srcOrd="0" destOrd="0" presId="urn:microsoft.com/office/officeart/2005/8/layout/process2"/>
    <dgm:cxn modelId="{8E1BDAC5-71F4-42CE-AC54-F1DC30B79FB4}" srcId="{BC9696A0-7598-42BD-9FF0-DB0A259E3796}" destId="{F711C039-B5CE-46F6-89D6-BA2871195064}" srcOrd="0" destOrd="0" parTransId="{F2EC8BAB-83B2-4D57-A67E-129122EB51BA}" sibTransId="{6FB77F87-4D32-4ABD-9173-852180D91875}"/>
    <dgm:cxn modelId="{2D43F6DB-DD69-48BB-9293-1A0D3025EDDB}" srcId="{BC9696A0-7598-42BD-9FF0-DB0A259E3796}" destId="{CF331692-6912-43F6-B0D6-37F6F34C96DC}" srcOrd="2" destOrd="0" parTransId="{D896692F-D9D5-4533-9D5E-7F3E4DB613C3}" sibTransId="{786567E3-2F4E-48F8-80F3-3C54D1C23039}"/>
    <dgm:cxn modelId="{BBA753F1-486B-4BF8-AC27-B40377D9EBE4}" type="presOf" srcId="{6FB77F87-4D32-4ABD-9173-852180D91875}" destId="{E42029DF-83B5-42CF-A5C4-C498229BB7F2}" srcOrd="0" destOrd="0" presId="urn:microsoft.com/office/officeart/2005/8/layout/process2"/>
    <dgm:cxn modelId="{247455FD-8A0A-4CB6-9083-53A13F9D9761}" type="presOf" srcId="{ACD8851E-74B8-4765-8399-A274570D6923}" destId="{87E6FB45-457D-44D1-8298-AC4F0AB28B15}" srcOrd="0" destOrd="0" presId="urn:microsoft.com/office/officeart/2005/8/layout/process2"/>
    <dgm:cxn modelId="{012ED35F-88D4-4B8C-8281-8A9242D55E64}" type="presParOf" srcId="{E297F707-9229-4136-83DE-FE0C172C94A5}" destId="{9048EF09-AE91-4F68-A0B4-1C26D289637B}" srcOrd="0" destOrd="0" presId="urn:microsoft.com/office/officeart/2005/8/layout/process2"/>
    <dgm:cxn modelId="{67E6A0AF-302C-4360-ACBE-4F1BD8BF1DBE}" type="presParOf" srcId="{E297F707-9229-4136-83DE-FE0C172C94A5}" destId="{E42029DF-83B5-42CF-A5C4-C498229BB7F2}" srcOrd="1" destOrd="0" presId="urn:microsoft.com/office/officeart/2005/8/layout/process2"/>
    <dgm:cxn modelId="{89594BC3-18A5-49E5-828F-478834CB2939}" type="presParOf" srcId="{E42029DF-83B5-42CF-A5C4-C498229BB7F2}" destId="{12BDEEDA-7FCE-448C-9C5A-651F6E1ADB57}" srcOrd="0" destOrd="0" presId="urn:microsoft.com/office/officeart/2005/8/layout/process2"/>
    <dgm:cxn modelId="{ACA4FDD6-CEAB-4D49-88A3-B35180D14F69}" type="presParOf" srcId="{E297F707-9229-4136-83DE-FE0C172C94A5}" destId="{87E6FB45-457D-44D1-8298-AC4F0AB28B15}" srcOrd="2" destOrd="0" presId="urn:microsoft.com/office/officeart/2005/8/layout/process2"/>
    <dgm:cxn modelId="{CD886CE0-B056-4B4F-B5EE-74496E9A4757}" type="presParOf" srcId="{E297F707-9229-4136-83DE-FE0C172C94A5}" destId="{F229A233-3F63-4D7D-8296-6FC28AB515F1}" srcOrd="3" destOrd="0" presId="urn:microsoft.com/office/officeart/2005/8/layout/process2"/>
    <dgm:cxn modelId="{C54B48C0-F862-40F7-AF37-A4F115813546}" type="presParOf" srcId="{F229A233-3F63-4D7D-8296-6FC28AB515F1}" destId="{8725EE5F-192E-41A5-B458-1EC20CF69A5E}" srcOrd="0" destOrd="0" presId="urn:microsoft.com/office/officeart/2005/8/layout/process2"/>
    <dgm:cxn modelId="{08AD5867-F1A0-4EEC-A9DE-C874C41E3AC1}" type="presParOf" srcId="{E297F707-9229-4136-83DE-FE0C172C94A5}" destId="{C826396E-54B7-4595-B136-AC708817D30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0FB510-19E6-463A-B891-DA7DA53753E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CC2DA91-C825-498F-8882-21C2797817DA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Survey </a:t>
          </a:r>
          <a:endParaRPr lang="en-US" dirty="0"/>
        </a:p>
      </dgm:t>
    </dgm:pt>
    <dgm:pt modelId="{EE93D7C0-33DB-4FFA-9ECF-6507C145340B}" type="parTrans" cxnId="{83FFF364-4DCA-43E4-AC26-0D9CD0B6FD72}">
      <dgm:prSet/>
      <dgm:spPr/>
    </dgm:pt>
    <dgm:pt modelId="{F6A5C5DB-7D6C-4B21-9E33-5E9446C08C87}" type="sibTrans" cxnId="{83FFF364-4DCA-43E4-AC26-0D9CD0B6FD72}">
      <dgm:prSet/>
      <dgm:spPr/>
      <dgm:t>
        <a:bodyPr/>
        <a:lstStyle/>
        <a:p>
          <a:endParaRPr lang="en-US"/>
        </a:p>
      </dgm:t>
    </dgm:pt>
    <dgm:pt modelId="{9324CD21-120B-4041-9238-AB8E8AC2D597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Sandbox Testing</a:t>
          </a:r>
          <a:endParaRPr lang="en-US" dirty="0"/>
        </a:p>
      </dgm:t>
    </dgm:pt>
    <dgm:pt modelId="{1A874E7B-8AF1-4A89-A585-C7A58EAE8B1E}" type="parTrans" cxnId="{5F895117-494B-4EA4-8846-A99968FCEA85}">
      <dgm:prSet/>
      <dgm:spPr/>
    </dgm:pt>
    <dgm:pt modelId="{D5AEFE4A-B426-40F3-8A67-EA59D5A8A20D}" type="sibTrans" cxnId="{5F895117-494B-4EA4-8846-A99968FCEA85}">
      <dgm:prSet/>
      <dgm:spPr/>
      <dgm:t>
        <a:bodyPr/>
        <a:lstStyle/>
        <a:p>
          <a:endParaRPr lang="en-US"/>
        </a:p>
      </dgm:t>
    </dgm:pt>
    <dgm:pt modelId="{2EB9B4A0-FFE1-4266-B76E-59F063FF1A58}">
      <dgm:prSet phldrT="[Text]" phldr="0"/>
      <dgm:spPr/>
      <dgm:t>
        <a:bodyPr/>
        <a:lstStyle/>
        <a:p>
          <a:r>
            <a:rPr lang="en-US" dirty="0">
              <a:latin typeface="Calibri"/>
            </a:rPr>
            <a:t>Consultations</a:t>
          </a:r>
          <a:endParaRPr lang="en-US" dirty="0"/>
        </a:p>
      </dgm:t>
    </dgm:pt>
    <dgm:pt modelId="{FDEADBD5-2C9D-40A3-B3EB-3E7869A55FF3}" type="parTrans" cxnId="{2A2E312E-36F7-40DC-91F4-B162844821F8}">
      <dgm:prSet/>
      <dgm:spPr/>
    </dgm:pt>
    <dgm:pt modelId="{EE7DA86E-315A-4CA2-91C8-6FBDEA2B6ADD}" type="sibTrans" cxnId="{2A2E312E-36F7-40DC-91F4-B162844821F8}">
      <dgm:prSet/>
      <dgm:spPr/>
      <dgm:t>
        <a:bodyPr/>
        <a:lstStyle/>
        <a:p>
          <a:endParaRPr lang="en-US"/>
        </a:p>
      </dgm:t>
    </dgm:pt>
    <dgm:pt modelId="{AC7F3CBC-1B8C-48F2-95CF-E269A10EA670}">
      <dgm:prSet phldr="0"/>
      <dgm:spPr/>
      <dgm:t>
        <a:bodyPr/>
        <a:lstStyle/>
        <a:p>
          <a:pPr rtl="0"/>
          <a:r>
            <a:rPr lang="en-US" dirty="0">
              <a:latin typeface="Calibri"/>
            </a:rPr>
            <a:t>Go Live</a:t>
          </a:r>
        </a:p>
      </dgm:t>
    </dgm:pt>
    <dgm:pt modelId="{83C1EC16-AC9A-4406-BA99-0ADC551EBBA9}" type="parTrans" cxnId="{ED38D156-6BD2-4C40-B3E2-63461486A25E}">
      <dgm:prSet/>
      <dgm:spPr/>
    </dgm:pt>
    <dgm:pt modelId="{0099DACF-5575-42B1-AF00-4AD06859BFD7}" type="sibTrans" cxnId="{ED38D156-6BD2-4C40-B3E2-63461486A25E}">
      <dgm:prSet/>
      <dgm:spPr/>
    </dgm:pt>
    <dgm:pt modelId="{D9D0B9EE-A79F-4F91-AFA5-2D0CEC2836CB}" type="pres">
      <dgm:prSet presAssocID="{460FB510-19E6-463A-B891-DA7DA53753E7}" presName="linearFlow" presStyleCnt="0">
        <dgm:presLayoutVars>
          <dgm:resizeHandles val="exact"/>
        </dgm:presLayoutVars>
      </dgm:prSet>
      <dgm:spPr/>
    </dgm:pt>
    <dgm:pt modelId="{7599AADA-89AB-446B-8F46-26CC140541FC}" type="pres">
      <dgm:prSet presAssocID="{DCC2DA91-C825-498F-8882-21C2797817DA}" presName="node" presStyleLbl="node1" presStyleIdx="0" presStyleCnt="4">
        <dgm:presLayoutVars>
          <dgm:bulletEnabled val="1"/>
        </dgm:presLayoutVars>
      </dgm:prSet>
      <dgm:spPr/>
    </dgm:pt>
    <dgm:pt modelId="{CE29530F-2DE2-410F-9816-A1625BE83066}" type="pres">
      <dgm:prSet presAssocID="{F6A5C5DB-7D6C-4B21-9E33-5E9446C08C87}" presName="sibTrans" presStyleLbl="sibTrans2D1" presStyleIdx="0" presStyleCnt="3"/>
      <dgm:spPr/>
    </dgm:pt>
    <dgm:pt modelId="{5A132A0B-F147-412D-A685-23570B2AF9FE}" type="pres">
      <dgm:prSet presAssocID="{F6A5C5DB-7D6C-4B21-9E33-5E9446C08C87}" presName="connectorText" presStyleLbl="sibTrans2D1" presStyleIdx="0" presStyleCnt="3"/>
      <dgm:spPr/>
    </dgm:pt>
    <dgm:pt modelId="{0FE9ED7D-D4DB-4670-9797-3AC3480B6561}" type="pres">
      <dgm:prSet presAssocID="{9324CD21-120B-4041-9238-AB8E8AC2D597}" presName="node" presStyleLbl="node1" presStyleIdx="1" presStyleCnt="4">
        <dgm:presLayoutVars>
          <dgm:bulletEnabled val="1"/>
        </dgm:presLayoutVars>
      </dgm:prSet>
      <dgm:spPr/>
    </dgm:pt>
    <dgm:pt modelId="{8B4F5F27-0370-4053-9DA7-9C30EE779D3E}" type="pres">
      <dgm:prSet presAssocID="{D5AEFE4A-B426-40F3-8A67-EA59D5A8A20D}" presName="sibTrans" presStyleLbl="sibTrans2D1" presStyleIdx="1" presStyleCnt="3"/>
      <dgm:spPr/>
    </dgm:pt>
    <dgm:pt modelId="{0DE70292-3B70-4B7A-A86C-7CFFB7D9FCE7}" type="pres">
      <dgm:prSet presAssocID="{D5AEFE4A-B426-40F3-8A67-EA59D5A8A20D}" presName="connectorText" presStyleLbl="sibTrans2D1" presStyleIdx="1" presStyleCnt="3"/>
      <dgm:spPr/>
    </dgm:pt>
    <dgm:pt modelId="{B2D4FB64-88FE-4052-9F0A-3C2951A30856}" type="pres">
      <dgm:prSet presAssocID="{2EB9B4A0-FFE1-4266-B76E-59F063FF1A58}" presName="node" presStyleLbl="node1" presStyleIdx="2" presStyleCnt="4">
        <dgm:presLayoutVars>
          <dgm:bulletEnabled val="1"/>
        </dgm:presLayoutVars>
      </dgm:prSet>
      <dgm:spPr/>
    </dgm:pt>
    <dgm:pt modelId="{0BAFF280-3A01-4334-803D-0D5820DFDE5F}" type="pres">
      <dgm:prSet presAssocID="{EE7DA86E-315A-4CA2-91C8-6FBDEA2B6ADD}" presName="sibTrans" presStyleLbl="sibTrans2D1" presStyleIdx="2" presStyleCnt="3"/>
      <dgm:spPr/>
    </dgm:pt>
    <dgm:pt modelId="{645B255C-F1D6-432F-8912-1473EF5B5C13}" type="pres">
      <dgm:prSet presAssocID="{EE7DA86E-315A-4CA2-91C8-6FBDEA2B6ADD}" presName="connectorText" presStyleLbl="sibTrans2D1" presStyleIdx="2" presStyleCnt="3"/>
      <dgm:spPr/>
    </dgm:pt>
    <dgm:pt modelId="{EC6ECB24-BE25-4A67-8283-E44293843F9F}" type="pres">
      <dgm:prSet presAssocID="{AC7F3CBC-1B8C-48F2-95CF-E269A10EA670}" presName="node" presStyleLbl="node1" presStyleIdx="3" presStyleCnt="4">
        <dgm:presLayoutVars>
          <dgm:bulletEnabled val="1"/>
        </dgm:presLayoutVars>
      </dgm:prSet>
      <dgm:spPr/>
    </dgm:pt>
  </dgm:ptLst>
  <dgm:cxnLst>
    <dgm:cxn modelId="{936F5D0E-5ED5-4D58-9BE2-0D64F45976EC}" type="presOf" srcId="{DCC2DA91-C825-498F-8882-21C2797817DA}" destId="{7599AADA-89AB-446B-8F46-26CC140541FC}" srcOrd="0" destOrd="0" presId="urn:microsoft.com/office/officeart/2005/8/layout/process2"/>
    <dgm:cxn modelId="{5F895117-494B-4EA4-8846-A99968FCEA85}" srcId="{460FB510-19E6-463A-B891-DA7DA53753E7}" destId="{9324CD21-120B-4041-9238-AB8E8AC2D597}" srcOrd="1" destOrd="0" parTransId="{1A874E7B-8AF1-4A89-A585-C7A58EAE8B1E}" sibTransId="{D5AEFE4A-B426-40F3-8A67-EA59D5A8A20D}"/>
    <dgm:cxn modelId="{0D61B023-AC75-4B2D-9A66-44450F2930EA}" type="presOf" srcId="{F6A5C5DB-7D6C-4B21-9E33-5E9446C08C87}" destId="{5A132A0B-F147-412D-A685-23570B2AF9FE}" srcOrd="1" destOrd="0" presId="urn:microsoft.com/office/officeart/2005/8/layout/process2"/>
    <dgm:cxn modelId="{2A2E312E-36F7-40DC-91F4-B162844821F8}" srcId="{460FB510-19E6-463A-B891-DA7DA53753E7}" destId="{2EB9B4A0-FFE1-4266-B76E-59F063FF1A58}" srcOrd="2" destOrd="0" parTransId="{FDEADBD5-2C9D-40A3-B3EB-3E7869A55FF3}" sibTransId="{EE7DA86E-315A-4CA2-91C8-6FBDEA2B6ADD}"/>
    <dgm:cxn modelId="{6607B838-704C-48A6-BFB8-5154A566AA32}" type="presOf" srcId="{D5AEFE4A-B426-40F3-8A67-EA59D5A8A20D}" destId="{0DE70292-3B70-4B7A-A86C-7CFFB7D9FCE7}" srcOrd="1" destOrd="0" presId="urn:microsoft.com/office/officeart/2005/8/layout/process2"/>
    <dgm:cxn modelId="{83FFF364-4DCA-43E4-AC26-0D9CD0B6FD72}" srcId="{460FB510-19E6-463A-B891-DA7DA53753E7}" destId="{DCC2DA91-C825-498F-8882-21C2797817DA}" srcOrd="0" destOrd="0" parTransId="{EE93D7C0-33DB-4FFA-9ECF-6507C145340B}" sibTransId="{F6A5C5DB-7D6C-4B21-9E33-5E9446C08C87}"/>
    <dgm:cxn modelId="{58E4784D-C5AE-4D14-B16A-24295CAC3A1F}" type="presOf" srcId="{F6A5C5DB-7D6C-4B21-9E33-5E9446C08C87}" destId="{CE29530F-2DE2-410F-9816-A1625BE83066}" srcOrd="0" destOrd="0" presId="urn:microsoft.com/office/officeart/2005/8/layout/process2"/>
    <dgm:cxn modelId="{ED38D156-6BD2-4C40-B3E2-63461486A25E}" srcId="{460FB510-19E6-463A-B891-DA7DA53753E7}" destId="{AC7F3CBC-1B8C-48F2-95CF-E269A10EA670}" srcOrd="3" destOrd="0" parTransId="{83C1EC16-AC9A-4406-BA99-0ADC551EBBA9}" sibTransId="{0099DACF-5575-42B1-AF00-4AD06859BFD7}"/>
    <dgm:cxn modelId="{D32F208B-2792-40B0-B0A1-3300478137A5}" type="presOf" srcId="{9324CD21-120B-4041-9238-AB8E8AC2D597}" destId="{0FE9ED7D-D4DB-4670-9797-3AC3480B6561}" srcOrd="0" destOrd="0" presId="urn:microsoft.com/office/officeart/2005/8/layout/process2"/>
    <dgm:cxn modelId="{1A5F138E-CD37-4B31-B007-44D5BB98B1D9}" type="presOf" srcId="{460FB510-19E6-463A-B891-DA7DA53753E7}" destId="{D9D0B9EE-A79F-4F91-AFA5-2D0CEC2836CB}" srcOrd="0" destOrd="0" presId="urn:microsoft.com/office/officeart/2005/8/layout/process2"/>
    <dgm:cxn modelId="{26620B97-C961-4764-BB49-3CDC794CB9F8}" type="presOf" srcId="{2EB9B4A0-FFE1-4266-B76E-59F063FF1A58}" destId="{B2D4FB64-88FE-4052-9F0A-3C2951A30856}" srcOrd="0" destOrd="0" presId="urn:microsoft.com/office/officeart/2005/8/layout/process2"/>
    <dgm:cxn modelId="{327A9AAA-F55F-4A43-9CD6-7EAE27758883}" type="presOf" srcId="{AC7F3CBC-1B8C-48F2-95CF-E269A10EA670}" destId="{EC6ECB24-BE25-4A67-8283-E44293843F9F}" srcOrd="0" destOrd="0" presId="urn:microsoft.com/office/officeart/2005/8/layout/process2"/>
    <dgm:cxn modelId="{AC52A1B0-CB0F-4C2C-9FBF-D4C571172DF9}" type="presOf" srcId="{EE7DA86E-315A-4CA2-91C8-6FBDEA2B6ADD}" destId="{0BAFF280-3A01-4334-803D-0D5820DFDE5F}" srcOrd="0" destOrd="0" presId="urn:microsoft.com/office/officeart/2005/8/layout/process2"/>
    <dgm:cxn modelId="{25F9D4E2-B276-4679-805A-4C5F14F0938D}" type="presOf" srcId="{D5AEFE4A-B426-40F3-8A67-EA59D5A8A20D}" destId="{8B4F5F27-0370-4053-9DA7-9C30EE779D3E}" srcOrd="0" destOrd="0" presId="urn:microsoft.com/office/officeart/2005/8/layout/process2"/>
    <dgm:cxn modelId="{23122EE8-FF1A-4DEF-A439-91AC3FF6EC12}" type="presOf" srcId="{EE7DA86E-315A-4CA2-91C8-6FBDEA2B6ADD}" destId="{645B255C-F1D6-432F-8912-1473EF5B5C13}" srcOrd="1" destOrd="0" presId="urn:microsoft.com/office/officeart/2005/8/layout/process2"/>
    <dgm:cxn modelId="{A99A7F2E-3474-4F83-9FF1-D6AC2940E7C2}" type="presParOf" srcId="{D9D0B9EE-A79F-4F91-AFA5-2D0CEC2836CB}" destId="{7599AADA-89AB-446B-8F46-26CC140541FC}" srcOrd="0" destOrd="0" presId="urn:microsoft.com/office/officeart/2005/8/layout/process2"/>
    <dgm:cxn modelId="{168A7E73-9BD7-4DFB-BF0D-51DBF93587E3}" type="presParOf" srcId="{D9D0B9EE-A79F-4F91-AFA5-2D0CEC2836CB}" destId="{CE29530F-2DE2-410F-9816-A1625BE83066}" srcOrd="1" destOrd="0" presId="urn:microsoft.com/office/officeart/2005/8/layout/process2"/>
    <dgm:cxn modelId="{2C9B7DF1-267D-4516-B90B-C38107D663FF}" type="presParOf" srcId="{CE29530F-2DE2-410F-9816-A1625BE83066}" destId="{5A132A0B-F147-412D-A685-23570B2AF9FE}" srcOrd="0" destOrd="0" presId="urn:microsoft.com/office/officeart/2005/8/layout/process2"/>
    <dgm:cxn modelId="{5FBC7848-D1E8-4A24-B4BE-40E069A9195A}" type="presParOf" srcId="{D9D0B9EE-A79F-4F91-AFA5-2D0CEC2836CB}" destId="{0FE9ED7D-D4DB-4670-9797-3AC3480B6561}" srcOrd="2" destOrd="0" presId="urn:microsoft.com/office/officeart/2005/8/layout/process2"/>
    <dgm:cxn modelId="{F808265A-AFCC-408D-8473-864B07832895}" type="presParOf" srcId="{D9D0B9EE-A79F-4F91-AFA5-2D0CEC2836CB}" destId="{8B4F5F27-0370-4053-9DA7-9C30EE779D3E}" srcOrd="3" destOrd="0" presId="urn:microsoft.com/office/officeart/2005/8/layout/process2"/>
    <dgm:cxn modelId="{F089ED64-BC0A-4ED3-8008-4BF4C6270503}" type="presParOf" srcId="{8B4F5F27-0370-4053-9DA7-9C30EE779D3E}" destId="{0DE70292-3B70-4B7A-A86C-7CFFB7D9FCE7}" srcOrd="0" destOrd="0" presId="urn:microsoft.com/office/officeart/2005/8/layout/process2"/>
    <dgm:cxn modelId="{DEDC082E-A584-4E5D-A11F-2DD416242EC2}" type="presParOf" srcId="{D9D0B9EE-A79F-4F91-AFA5-2D0CEC2836CB}" destId="{B2D4FB64-88FE-4052-9F0A-3C2951A30856}" srcOrd="4" destOrd="0" presId="urn:microsoft.com/office/officeart/2005/8/layout/process2"/>
    <dgm:cxn modelId="{2968526B-6FD0-49DE-87BB-EB48046E367B}" type="presParOf" srcId="{D9D0B9EE-A79F-4F91-AFA5-2D0CEC2836CB}" destId="{0BAFF280-3A01-4334-803D-0D5820DFDE5F}" srcOrd="5" destOrd="0" presId="urn:microsoft.com/office/officeart/2005/8/layout/process2"/>
    <dgm:cxn modelId="{82FA1370-F537-417E-9DC6-F344D2A152DE}" type="presParOf" srcId="{0BAFF280-3A01-4334-803D-0D5820DFDE5F}" destId="{645B255C-F1D6-432F-8912-1473EF5B5C13}" srcOrd="0" destOrd="0" presId="urn:microsoft.com/office/officeart/2005/8/layout/process2"/>
    <dgm:cxn modelId="{09A46E31-33F2-496C-97AD-D982DD04F4F9}" type="presParOf" srcId="{D9D0B9EE-A79F-4F91-AFA5-2D0CEC2836CB}" destId="{EC6ECB24-BE25-4A67-8283-E44293843F9F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8EF09-AE91-4F68-A0B4-1C26D289637B}">
      <dsp:nvSpPr>
        <dsp:cNvPr id="0" name=""/>
        <dsp:cNvSpPr/>
      </dsp:nvSpPr>
      <dsp:spPr>
        <a:xfrm>
          <a:off x="980009" y="0"/>
          <a:ext cx="1772373" cy="914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Thematic Coding of Statements</a:t>
          </a:r>
          <a:endParaRPr lang="en-US" sz="1800" kern="1200" dirty="0"/>
        </a:p>
      </dsp:txBody>
      <dsp:txXfrm>
        <a:off x="1006802" y="26793"/>
        <a:ext cx="1718787" cy="861187"/>
      </dsp:txXfrm>
    </dsp:sp>
    <dsp:sp modelId="{E42029DF-83B5-42CF-A5C4-C498229BB7F2}">
      <dsp:nvSpPr>
        <dsp:cNvPr id="0" name=""/>
        <dsp:cNvSpPr/>
      </dsp:nvSpPr>
      <dsp:spPr>
        <a:xfrm rot="5400000">
          <a:off x="1694676" y="937642"/>
          <a:ext cx="343040" cy="4116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742702" y="971946"/>
        <a:ext cx="246988" cy="240128"/>
      </dsp:txXfrm>
    </dsp:sp>
    <dsp:sp modelId="{87E6FB45-457D-44D1-8298-AC4F0AB28B15}">
      <dsp:nvSpPr>
        <dsp:cNvPr id="0" name=""/>
        <dsp:cNvSpPr/>
      </dsp:nvSpPr>
      <dsp:spPr>
        <a:xfrm>
          <a:off x="980009" y="1372160"/>
          <a:ext cx="1772373" cy="914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Thematic Coding Summary</a:t>
          </a:r>
          <a:endParaRPr lang="en-US" sz="1800" kern="1200" dirty="0"/>
        </a:p>
      </dsp:txBody>
      <dsp:txXfrm>
        <a:off x="1006802" y="1398953"/>
        <a:ext cx="1718787" cy="861187"/>
      </dsp:txXfrm>
    </dsp:sp>
    <dsp:sp modelId="{F229A233-3F63-4D7D-8296-6FC28AB515F1}">
      <dsp:nvSpPr>
        <dsp:cNvPr id="0" name=""/>
        <dsp:cNvSpPr/>
      </dsp:nvSpPr>
      <dsp:spPr>
        <a:xfrm rot="5400000">
          <a:off x="1694676" y="2309803"/>
          <a:ext cx="343040" cy="4116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742702" y="2344107"/>
        <a:ext cx="246988" cy="240128"/>
      </dsp:txXfrm>
    </dsp:sp>
    <dsp:sp modelId="{C826396E-54B7-4595-B136-AC708817D30A}">
      <dsp:nvSpPr>
        <dsp:cNvPr id="0" name=""/>
        <dsp:cNvSpPr/>
      </dsp:nvSpPr>
      <dsp:spPr>
        <a:xfrm>
          <a:off x="980009" y="2744320"/>
          <a:ext cx="1772373" cy="914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First Draft </a:t>
          </a:r>
          <a:endParaRPr lang="en-US" sz="1800" kern="1200" dirty="0"/>
        </a:p>
      </dsp:txBody>
      <dsp:txXfrm>
        <a:off x="1006802" y="2771113"/>
        <a:ext cx="1718787" cy="861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9AADA-89AB-446B-8F46-26CC140541FC}">
      <dsp:nvSpPr>
        <dsp:cNvPr id="0" name=""/>
        <dsp:cNvSpPr/>
      </dsp:nvSpPr>
      <dsp:spPr>
        <a:xfrm>
          <a:off x="1436853" y="1785"/>
          <a:ext cx="1698292" cy="664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Survey </a:t>
          </a:r>
          <a:endParaRPr lang="en-US" sz="1800" kern="1200" dirty="0"/>
        </a:p>
      </dsp:txBody>
      <dsp:txXfrm>
        <a:off x="1456312" y="21244"/>
        <a:ext cx="1659374" cy="625450"/>
      </dsp:txXfrm>
    </dsp:sp>
    <dsp:sp modelId="{CE29530F-2DE2-410F-9816-A1625BE83066}">
      <dsp:nvSpPr>
        <dsp:cNvPr id="0" name=""/>
        <dsp:cNvSpPr/>
      </dsp:nvSpPr>
      <dsp:spPr>
        <a:xfrm rot="5400000">
          <a:off x="2161430" y="682763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2196310" y="707677"/>
        <a:ext cx="179379" cy="174397"/>
      </dsp:txXfrm>
    </dsp:sp>
    <dsp:sp modelId="{0FE9ED7D-D4DB-4670-9797-3AC3480B6561}">
      <dsp:nvSpPr>
        <dsp:cNvPr id="0" name=""/>
        <dsp:cNvSpPr/>
      </dsp:nvSpPr>
      <dsp:spPr>
        <a:xfrm>
          <a:off x="1436853" y="998339"/>
          <a:ext cx="1698292" cy="664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Sandbox Testing</a:t>
          </a:r>
          <a:endParaRPr lang="en-US" sz="1800" kern="1200" dirty="0"/>
        </a:p>
      </dsp:txBody>
      <dsp:txXfrm>
        <a:off x="1456312" y="1017798"/>
        <a:ext cx="1659374" cy="625450"/>
      </dsp:txXfrm>
    </dsp:sp>
    <dsp:sp modelId="{8B4F5F27-0370-4053-9DA7-9C30EE779D3E}">
      <dsp:nvSpPr>
        <dsp:cNvPr id="0" name=""/>
        <dsp:cNvSpPr/>
      </dsp:nvSpPr>
      <dsp:spPr>
        <a:xfrm rot="5400000">
          <a:off x="2161430" y="1679317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2196310" y="1704231"/>
        <a:ext cx="179379" cy="174397"/>
      </dsp:txXfrm>
    </dsp:sp>
    <dsp:sp modelId="{B2D4FB64-88FE-4052-9F0A-3C2951A30856}">
      <dsp:nvSpPr>
        <dsp:cNvPr id="0" name=""/>
        <dsp:cNvSpPr/>
      </dsp:nvSpPr>
      <dsp:spPr>
        <a:xfrm>
          <a:off x="1436853" y="1994892"/>
          <a:ext cx="1698292" cy="664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Consultations</a:t>
          </a:r>
          <a:endParaRPr lang="en-US" sz="1800" kern="1200" dirty="0"/>
        </a:p>
      </dsp:txBody>
      <dsp:txXfrm>
        <a:off x="1456312" y="2014351"/>
        <a:ext cx="1659374" cy="625450"/>
      </dsp:txXfrm>
    </dsp:sp>
    <dsp:sp modelId="{0BAFF280-3A01-4334-803D-0D5820DFDE5F}">
      <dsp:nvSpPr>
        <dsp:cNvPr id="0" name=""/>
        <dsp:cNvSpPr/>
      </dsp:nvSpPr>
      <dsp:spPr>
        <a:xfrm rot="5400000">
          <a:off x="2161430" y="2675870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2196310" y="2700784"/>
        <a:ext cx="179379" cy="174397"/>
      </dsp:txXfrm>
    </dsp:sp>
    <dsp:sp modelId="{EC6ECB24-BE25-4A67-8283-E44293843F9F}">
      <dsp:nvSpPr>
        <dsp:cNvPr id="0" name=""/>
        <dsp:cNvSpPr/>
      </dsp:nvSpPr>
      <dsp:spPr>
        <a:xfrm>
          <a:off x="1436853" y="2991445"/>
          <a:ext cx="1698292" cy="664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</a:rPr>
            <a:t>Go Live</a:t>
          </a:r>
        </a:p>
      </dsp:txBody>
      <dsp:txXfrm>
        <a:off x="1456312" y="3010904"/>
        <a:ext cx="1659374" cy="625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85D18E-A760-451B-BAED-B01BCA53C7C2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717A191-AFDE-4520-B484-4F99F1CA4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EB1972-187F-48A4-A35A-F4B25BA475E1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8D0AEB-1D42-4D7F-AF75-3BF2BD98B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60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D0AEB-1D42-4D7F-AF75-3BF2BD98B6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74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Are you working on projects that aim to improve access to material that relate to Indigenous peoples and/or other marginalized groups and knowledges in your collections?
https://www.polleverywhere.com/multiple_choice_polls/PyzN2FueaPxA3BzzqVVo7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8D0AEB-1D42-4D7F-AF75-3BF2BD98B69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EBAA1-EFC1-F839-EC02-9C2A5CD2C0B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3974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barriers or challenges have you encountered when working on these projects?
https://www.polleverywhere.com/free_text_polls/lYQEjhjXrudPCjddKWuxv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8D0AEB-1D42-4D7F-AF75-3BF2BD98B697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54598-7FBD-AECA-C567-33981D7A542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808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D0AEB-1D42-4D7F-AF75-3BF2BD98B69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60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6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50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6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8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7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3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5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7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0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0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439B0-5F94-4613-A327-B150564EFFD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19801"/>
            <a:ext cx="3057150" cy="6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3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toronto-my.sharepoint.com/:w:/g/personal/de_wong_utoronto_ca/EZoQ6dVXjqZOgckvsf0xKlwBtezDZGTzVScsX8cuurHU_Q?e=3tJC8l" TargetMode="External"/><Relationship Id="rId2" Type="http://schemas.openxmlformats.org/officeDocument/2006/relationships/hyperlink" Target="https://connect.library.utoronto.ca/display/CAUG/Subject+Masking+-+Go+Liv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lcny.libguides.com/c.php?g=986218&amp;p=7623203#s-lg-box-24244399" TargetMode="External"/><Relationship Id="rId3" Type="http://schemas.openxmlformats.org/officeDocument/2006/relationships/hyperlink" Target="https://docs.google.com/spreadsheets/d/1uPI55rpGEQT7OP3uJWVm2KWZ0RpaznaW/edit#gid=466199250" TargetMode="External"/><Relationship Id="rId7" Type="http://schemas.openxmlformats.org/officeDocument/2006/relationships/hyperlink" Target="https://github.com/trln/marc-to-argot/blob/master/lib/translation_maps/shared/subject_heading_remappings.yaml" TargetMode="External"/><Relationship Id="rId2" Type="http://schemas.openxmlformats.org/officeDocument/2006/relationships/hyperlink" Target="https://libguides.lib.umanitoba.ca/c.php?g=455567&amp;p=327837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oogle.com/spreadsheets/d/e/2PACX-1vSOKcm9HB-28iSqNN3sQd5hV7bMLMGpCeGL0dkQgyg2AiZAMWUF0sp98GyxIvLXYIWqSZ3nX_j_q4UN/pubhtml" TargetMode="External"/><Relationship Id="rId5" Type="http://schemas.openxmlformats.org/officeDocument/2006/relationships/hyperlink" Target="https://www.loc.gov/aba/pcc/saco/cpsoed/psd-220318.html" TargetMode="External"/><Relationship Id="rId4" Type="http://schemas.openxmlformats.org/officeDocument/2006/relationships/hyperlink" Target="https://www.loc.gov/aba/pcc/saco/cpsoed/psd-211018.html" TargetMode="External"/><Relationship Id="rId9" Type="http://schemas.openxmlformats.org/officeDocument/2006/relationships/hyperlink" Target="http://cataloginglab.org/list-of-statements-on-bias-in-library-and-archives-description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assthefeather.ca/sharing-circles/?v=e4b09f3f8402" TargetMode="External"/><Relationship Id="rId2" Type="http://schemas.openxmlformats.org/officeDocument/2006/relationships/hyperlink" Target="https://www.ualberta.ca/admissions-programs/online-courses/indigenous-canada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nect.library.utoronto.ca/display/CAUG/Learning+meeting+schedule+with+reading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.aleluia@utoronto.c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ordan.pedersen@utoronto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505199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  <a:ea typeface="+mj-lt"/>
                <a:cs typeface="+mj-lt"/>
              </a:rPr>
              <a:t>Building Community Through the Indigenous Metadata Working 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Calibri"/>
                <a:cs typeface="Calibri"/>
              </a:rPr>
              <a:t>Maria </a:t>
            </a:r>
            <a:r>
              <a:rPr lang="en-US" err="1">
                <a:solidFill>
                  <a:schemeClr val="tx1"/>
                </a:solidFill>
                <a:latin typeface="Calibri"/>
                <a:cs typeface="Calibri"/>
              </a:rPr>
              <a:t>Aleluia</a:t>
            </a:r>
            <a:r>
              <a:rPr lang="en-US">
                <a:solidFill>
                  <a:schemeClr val="tx1"/>
                </a:solidFill>
                <a:latin typeface="Calibri"/>
                <a:cs typeface="Calibri"/>
              </a:rPr>
              <a:t>, 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Cataloguing Technician</a:t>
            </a:r>
          </a:p>
          <a:p>
            <a:r>
              <a:rPr lang="en-US">
                <a:solidFill>
                  <a:schemeClr val="tx1"/>
                </a:solidFill>
                <a:latin typeface="Calibri"/>
                <a:cs typeface="Calibri"/>
              </a:rPr>
              <a:t>Jordan Pedersen, Metadata Librarian</a:t>
            </a:r>
          </a:p>
          <a:p>
            <a:r>
              <a:rPr lang="en-US">
                <a:solidFill>
                  <a:schemeClr val="tx1"/>
                </a:solidFill>
                <a:latin typeface="Calibri"/>
                <a:cs typeface="Calibri"/>
              </a:rPr>
              <a:t>Oct. 4, 2022</a:t>
            </a:r>
            <a:endParaRPr lang="en-US"/>
          </a:p>
          <a:p>
            <a:endParaRPr lang="en-US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87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Introduction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Background of the group</a:t>
            </a:r>
          </a:p>
          <a:p>
            <a:pPr lvl="1"/>
            <a:r>
              <a:rPr lang="en-US" dirty="0">
                <a:ea typeface="+mn-lt"/>
                <a:cs typeface="+mn-lt"/>
              </a:rPr>
              <a:t>Poll everywhere activity</a:t>
            </a:r>
          </a:p>
          <a:p>
            <a:pPr lvl="1"/>
            <a:r>
              <a:rPr lang="en-US" dirty="0">
                <a:ea typeface="+mn-lt"/>
                <a:cs typeface="+mn-lt"/>
              </a:rPr>
              <a:t>Our objectives for this session</a:t>
            </a:r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Community building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Resources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6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F321-3ACA-CAE9-F91D-2EE3971DD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3E1-51DC-AC77-E455-258406D4C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5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DD97-9F7A-4ED2-0A37-97DFAC1E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508" y="199664"/>
            <a:ext cx="8229600" cy="1143000"/>
          </a:xfrm>
        </p:spPr>
        <p:txBody>
          <a:bodyPr/>
          <a:lstStyle/>
          <a:p>
            <a:r>
              <a:rPr lang="en-US" dirty="0">
                <a:cs typeface="Calibri"/>
              </a:rPr>
              <a:t>Introduction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90AA8-2812-E88A-F6DD-40B26A784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578" y="1251273"/>
            <a:ext cx="4040188" cy="639762"/>
          </a:xfrm>
        </p:spPr>
        <p:txBody>
          <a:bodyPr/>
          <a:lstStyle/>
          <a:p>
            <a:pPr algn="ctr"/>
            <a:r>
              <a:rPr lang="en-US" dirty="0">
                <a:cs typeface="Calibri"/>
              </a:rPr>
              <a:t>Maria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BDD67-0E23-C393-9C29-75C6D27349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6877" y="1251273"/>
            <a:ext cx="4041775" cy="639762"/>
          </a:xfrm>
        </p:spPr>
        <p:txBody>
          <a:bodyPr/>
          <a:lstStyle/>
          <a:p>
            <a:pPr algn="ctr"/>
            <a:r>
              <a:rPr lang="en-US" dirty="0">
                <a:cs typeface="Calibri"/>
              </a:rPr>
              <a:t>Jordan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676DB30-956C-7A66-723E-07ECCF8759D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426173" y="1958572"/>
            <a:ext cx="2802511" cy="3951288"/>
          </a:xfrm>
          <a:prstGeom prst="ellipse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CC13DFC-0E7A-0CA6-3BF6-8D5183F81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7" r="11857"/>
          <a:stretch/>
        </p:blipFill>
        <p:spPr>
          <a:xfrm>
            <a:off x="927081" y="1958572"/>
            <a:ext cx="2802511" cy="395128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297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5D9F-C5C7-65E8-667C-1C07A7BD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"/>
              </a:rPr>
              <a:t>The Indigenous Metadata Working Group (IMWG)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8D8D0-061F-BB95-0B2C-047D9844A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Established February 2021</a:t>
            </a:r>
          </a:p>
          <a:p>
            <a:r>
              <a:rPr lang="en-US" dirty="0">
                <a:cs typeface="Calibri"/>
              </a:rPr>
              <a:t>Fluctuates around 20 members with various job roles</a:t>
            </a:r>
          </a:p>
          <a:p>
            <a:r>
              <a:rPr lang="en-US" dirty="0">
                <a:cs typeface="Calibri"/>
              </a:rPr>
              <a:t>Grew out of an Indigenous matters book club and other past initiatives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648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ABEDC-A0B4-409F-E55B-35458401CD3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66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C85B3F-50A6-3A8F-A367-1FC54D4733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5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DC17B-B77A-C0AE-EE85-FA7B18ED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Our objectives for this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7A058-571F-4E8D-9CF7-291A82D87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>
                <a:cs typeface="Calibri"/>
              </a:rPr>
              <a:t>Share reflections on the progress of our goals </a:t>
            </a:r>
          </a:p>
          <a:p>
            <a:pPr lvl="1"/>
            <a:r>
              <a:rPr lang="en-US" dirty="0">
                <a:cs typeface="Calibri"/>
              </a:rPr>
              <a:t>Be transparent about the discomfort that can come with participating in EDI initiatives </a:t>
            </a:r>
            <a:endParaRPr lang="en-US" dirty="0">
              <a:ea typeface="Calibri"/>
              <a:cs typeface="Calibri"/>
            </a:endParaRPr>
          </a:p>
          <a:p>
            <a:pPr marL="457200" indent="-457200"/>
            <a:r>
              <a:rPr lang="en-US" dirty="0">
                <a:cs typeface="Calibri"/>
              </a:rPr>
              <a:t>Connect with others who are doing similar work</a:t>
            </a:r>
            <a:endParaRPr lang="en-US" dirty="0">
              <a:ea typeface="Calibri"/>
              <a:cs typeface="Calibri"/>
            </a:endParaRPr>
          </a:p>
          <a:p>
            <a:pPr marL="457200" indent="-457200"/>
            <a:r>
              <a:rPr lang="en-US" dirty="0">
                <a:cs typeface="Calibri"/>
              </a:rPr>
              <a:t>Share resources that IMWG has benefitted from/used in our current projects</a:t>
            </a:r>
            <a:endParaRPr lang="en-US" dirty="0">
              <a:ea typeface="Calibri"/>
              <a:cs typeface="Calibri"/>
            </a:endParaRPr>
          </a:p>
          <a:p>
            <a:pPr marL="514350" indent="-457200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14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DC17B-B77A-C0AE-EE85-FA7B18ED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Progress of Goals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7A058-571F-4E8D-9CF7-291A82D87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>
                <a:cs typeface="Calibri"/>
              </a:rPr>
              <a:t>IMWG Terms of Reference and Goals </a:t>
            </a:r>
          </a:p>
          <a:p>
            <a:pPr lvl="1"/>
            <a:r>
              <a:rPr lang="en-US" dirty="0">
                <a:cs typeface="Calibri"/>
              </a:rPr>
              <a:t>"</a:t>
            </a:r>
            <a:r>
              <a:rPr lang="en-US" dirty="0">
                <a:ea typeface="+mn-lt"/>
                <a:cs typeface="+mn-lt"/>
              </a:rPr>
              <a:t>Use normalization rules to change the display of problematic or offensive subject headings in order to support researchers using preferred terminology in their searches."</a:t>
            </a:r>
            <a:endParaRPr lang="en-US" dirty="0">
              <a:cs typeface="Calibri"/>
            </a:endParaRPr>
          </a:p>
          <a:p>
            <a:pPr marL="457200" indent="-457200"/>
            <a:r>
              <a:rPr lang="en-US" dirty="0">
                <a:cs typeface="Calibri"/>
              </a:rPr>
              <a:t>Two projects were started to support this goal</a:t>
            </a:r>
          </a:p>
          <a:p>
            <a:pPr lvl="1"/>
            <a:r>
              <a:rPr lang="en-US" dirty="0">
                <a:cs typeface="Calibri"/>
              </a:rPr>
              <a:t>Subject heading masking </a:t>
            </a:r>
          </a:p>
          <a:p>
            <a:pPr lvl="1"/>
            <a:r>
              <a:rPr lang="en-US" dirty="0">
                <a:cs typeface="Calibri"/>
              </a:rPr>
              <a:t>Statement on harmful language </a:t>
            </a:r>
          </a:p>
          <a:p>
            <a:pPr marL="514350" indent="-457200"/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546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E473-D0CC-F49A-19BC-7AB4E6C32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Steps Taken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294A9-A95A-1F68-124E-3F3BB59A4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cs typeface="Calibri"/>
              </a:rPr>
              <a:t>Subject heading masking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1D957-F017-DA03-BB68-345D6668A5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0EA3B8-C48F-77AD-7785-BCEE95F2CE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cs typeface="Calibri"/>
              </a:rPr>
              <a:t>Statement on harmful language</a:t>
            </a:r>
            <a:endParaRPr lang="en-US"/>
          </a:p>
        </p:txBody>
      </p:sp>
      <p:graphicFrame>
        <p:nvGraphicFramePr>
          <p:cNvPr id="130" name="Diagram 130">
            <a:extLst>
              <a:ext uri="{FF2B5EF4-FFF2-40B4-BE49-F238E27FC236}">
                <a16:creationId xmlns:a16="http://schemas.microsoft.com/office/drawing/2014/main" id="{43F0489B-028C-C62F-1AA0-CF04F2087CF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95871862"/>
              </p:ext>
            </p:extLst>
          </p:nvPr>
        </p:nvGraphicFramePr>
        <p:xfrm>
          <a:off x="4645025" y="2235033"/>
          <a:ext cx="3732393" cy="3659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39" name="Diagram 539">
            <a:extLst>
              <a:ext uri="{FF2B5EF4-FFF2-40B4-BE49-F238E27FC236}">
                <a16:creationId xmlns:a16="http://schemas.microsoft.com/office/drawing/2014/main" id="{BABE1644-2847-BE58-E1AD-D7967DF0DA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2058174"/>
              </p:ext>
            </p:extLst>
          </p:nvPr>
        </p:nvGraphicFramePr>
        <p:xfrm>
          <a:off x="-223444" y="2236155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79420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C001-541E-F3E8-A2CC-BEA05F4C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Challenges 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7278B-18DB-8F67-9E24-4BC1ED8C6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Mixed perspectives stemming from different library-related roles </a:t>
            </a:r>
          </a:p>
          <a:p>
            <a:pPr lvl="1"/>
            <a:r>
              <a:rPr lang="en-US">
                <a:ea typeface="+mn-lt"/>
                <a:cs typeface="+mn-lt"/>
              </a:rPr>
              <a:t>Both a challenge and a strength</a:t>
            </a:r>
          </a:p>
          <a:p>
            <a:r>
              <a:rPr lang="en-US">
                <a:ea typeface="+mn-lt"/>
                <a:cs typeface="+mn-lt"/>
              </a:rPr>
              <a:t>Maintaining momentum</a:t>
            </a:r>
          </a:p>
          <a:p>
            <a:pPr lvl="1"/>
            <a:r>
              <a:rPr lang="en-US">
                <a:ea typeface="+mn-lt"/>
                <a:cs typeface="+mn-lt"/>
              </a:rPr>
              <a:t>The work is (mostly) not in people's job descriptions, so time commitments fluctuate and rely on supervisor consent</a:t>
            </a:r>
          </a:p>
          <a:p>
            <a:r>
              <a:rPr lang="en-US">
                <a:ea typeface="+mn-lt"/>
                <a:cs typeface="+mn-lt"/>
              </a:rPr>
              <a:t>Fear of making mistakes </a:t>
            </a:r>
          </a:p>
          <a:p>
            <a:pPr lvl="1" indent="-342900"/>
            <a:r>
              <a:rPr lang="en-US">
                <a:ea typeface="+mn-lt"/>
                <a:cs typeface="+mn-lt"/>
              </a:rPr>
              <a:t>Doing or saying the "wrong thing"</a:t>
            </a:r>
          </a:p>
          <a:p>
            <a:pPr lvl="1"/>
            <a:endParaRPr lang="en-US">
              <a:ea typeface="+mn-lt"/>
              <a:cs typeface="+mn-lt"/>
            </a:endParaRPr>
          </a:p>
          <a:p>
            <a:pPr indent="0"/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5232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959A-6A75-C296-8F75-25B115CE2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Community building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EFF04-5808-8537-B5F2-34823AC7B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5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7CAAC-C66C-FAC7-DF1D-EC89AA31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How did we build community?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07B0E-FBD6-45CF-5122-BA88FEDDE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Early initiatives to build trust and knowledge</a:t>
            </a:r>
          </a:p>
          <a:p>
            <a:r>
              <a:rPr lang="en-US" dirty="0">
                <a:ea typeface="+mn-lt"/>
                <a:cs typeface="+mn-lt"/>
              </a:rPr>
              <a:t>Developing Indigenous cultural competency as a group</a:t>
            </a:r>
            <a:endParaRPr lang="en-US" dirty="0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Incorporating member feedback into goals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Being open to flexible participation and engagement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4229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D95E-3EAC-9B35-9FE2-BA4C0AF8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Early Initiatives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2AC2A-2FC9-62B4-ECF1-020D09E9D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Introductory meeting</a:t>
            </a:r>
          </a:p>
          <a:p>
            <a:r>
              <a:rPr lang="en-US">
                <a:cs typeface="Calibri"/>
              </a:rPr>
              <a:t>Indigenous Canada MOOC</a:t>
            </a: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254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D95E-3EAC-9B35-9FE2-BA4C0AF8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Developing Cultural Competency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2AC2A-2FC9-62B4-ECF1-020D09E9D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Sharing learning opportunities (e.g., workshops) and resources (e.g., articles) </a:t>
            </a:r>
          </a:p>
          <a:p>
            <a:pPr lvl="1"/>
            <a:r>
              <a:rPr lang="en-US" dirty="0">
                <a:cs typeface="Calibri"/>
              </a:rPr>
              <a:t>Listserv</a:t>
            </a:r>
          </a:p>
          <a:p>
            <a:pPr lvl="1"/>
            <a:r>
              <a:rPr lang="en-US" dirty="0">
                <a:cs typeface="Calibri"/>
              </a:rPr>
              <a:t>Teams Channels/Chats</a:t>
            </a:r>
          </a:p>
          <a:p>
            <a:r>
              <a:rPr lang="en-US" dirty="0">
                <a:cs typeface="Calibri"/>
              </a:rPr>
              <a:t>Learning circles</a:t>
            </a: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3791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3B22-02F8-B9E4-D8E0-EBF6CE1D2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Learning Circles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1C720-EF94-B3DC-BD54-E968DA94C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Format</a:t>
            </a:r>
          </a:p>
          <a:p>
            <a:r>
              <a:rPr lang="en-US">
                <a:cs typeface="Calibri"/>
              </a:rPr>
              <a:t>Reading choices</a:t>
            </a:r>
          </a:p>
          <a:p>
            <a:r>
              <a:rPr lang="en-US">
                <a:cs typeface="Calibri"/>
              </a:rPr>
              <a:t>Feedback from the group</a:t>
            </a:r>
          </a:p>
        </p:txBody>
      </p:sp>
    </p:spTree>
    <p:extLst>
      <p:ext uri="{BB962C8B-B14F-4D97-AF65-F5344CB8AC3E}">
        <p14:creationId xmlns:p14="http://schemas.microsoft.com/office/powerpoint/2010/main" val="516566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F38D-7C9D-C43A-DDC7-AC032F3DF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Talking Circle Slide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CF0237B-0F22-91D8-4A89-C16C885EEF8E}"/>
              </a:ext>
            </a:extLst>
          </p:cNvPr>
          <p:cNvSpPr/>
          <p:nvPr/>
        </p:nvSpPr>
        <p:spPr>
          <a:xfrm>
            <a:off x="2902578" y="2183936"/>
            <a:ext cx="2940324" cy="2882346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132C5FA-0028-D73D-0425-42AFE2AFA051}"/>
              </a:ext>
            </a:extLst>
          </p:cNvPr>
          <p:cNvSpPr txBox="1"/>
          <p:nvPr/>
        </p:nvSpPr>
        <p:spPr>
          <a:xfrm>
            <a:off x="4169795" y="1793268"/>
            <a:ext cx="2314936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Name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E3029C7-5933-CBF1-E386-04AE233BBAB5}"/>
              </a:ext>
            </a:extLst>
          </p:cNvPr>
          <p:cNvSpPr txBox="1"/>
          <p:nvPr/>
        </p:nvSpPr>
        <p:spPr>
          <a:xfrm>
            <a:off x="5480515" y="2121217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Calibri"/>
              </a:rPr>
              <a:t>Name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447DBB29-8CD2-B833-BE1B-B8FD3BAF24C6}"/>
              </a:ext>
            </a:extLst>
          </p:cNvPr>
          <p:cNvSpPr txBox="1"/>
          <p:nvPr/>
        </p:nvSpPr>
        <p:spPr>
          <a:xfrm>
            <a:off x="5925289" y="2960381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Calibri"/>
              </a:rPr>
              <a:t>Name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6C5730F-843A-67FC-6F46-C77A0CBBC308}"/>
              </a:ext>
            </a:extLst>
          </p:cNvPr>
          <p:cNvSpPr txBox="1"/>
          <p:nvPr/>
        </p:nvSpPr>
        <p:spPr>
          <a:xfrm>
            <a:off x="5992807" y="3799546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Name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802F35C-0E46-EAAC-F619-70C014076A4F}"/>
              </a:ext>
            </a:extLst>
          </p:cNvPr>
          <p:cNvSpPr txBox="1"/>
          <p:nvPr/>
        </p:nvSpPr>
        <p:spPr>
          <a:xfrm>
            <a:off x="5664857" y="4638710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Name</a:t>
            </a:r>
            <a:endParaRPr lang="en-U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318258F-5D93-FDF1-9D5E-9B2540C85FA6}"/>
              </a:ext>
            </a:extLst>
          </p:cNvPr>
          <p:cNvSpPr txBox="1"/>
          <p:nvPr/>
        </p:nvSpPr>
        <p:spPr>
          <a:xfrm>
            <a:off x="4324123" y="5236736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Name</a:t>
            </a:r>
            <a:endParaRPr lang="en-US" dirty="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A016B27-D2BE-E9A2-B51B-7615AAFE2CF5}"/>
              </a:ext>
            </a:extLst>
          </p:cNvPr>
          <p:cNvSpPr txBox="1"/>
          <p:nvPr/>
        </p:nvSpPr>
        <p:spPr>
          <a:xfrm>
            <a:off x="2800123" y="2034406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Calibri"/>
              </a:rPr>
              <a:t>Name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EB5DEEB-F486-6C23-7AA2-D17DC62BAAA9}"/>
              </a:ext>
            </a:extLst>
          </p:cNvPr>
          <p:cNvSpPr txBox="1"/>
          <p:nvPr/>
        </p:nvSpPr>
        <p:spPr>
          <a:xfrm>
            <a:off x="2010522" y="2641484"/>
            <a:ext cx="2314936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Name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7F097AA-2D6F-65DA-5B25-5EDE839F5F76}"/>
              </a:ext>
            </a:extLst>
          </p:cNvPr>
          <p:cNvSpPr txBox="1"/>
          <p:nvPr/>
        </p:nvSpPr>
        <p:spPr>
          <a:xfrm>
            <a:off x="1794906" y="3483022"/>
            <a:ext cx="2314936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Name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92AEEC91-8E1F-FEAB-C73B-60F292F77686}"/>
              </a:ext>
            </a:extLst>
          </p:cNvPr>
          <p:cNvSpPr txBox="1"/>
          <p:nvPr/>
        </p:nvSpPr>
        <p:spPr>
          <a:xfrm>
            <a:off x="2182805" y="4339697"/>
            <a:ext cx="2314936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Name</a:t>
            </a:r>
            <a:endParaRPr lang="en-US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071E041-1A00-D67A-63DA-162D71476EAF}"/>
              </a:ext>
            </a:extLst>
          </p:cNvPr>
          <p:cNvSpPr txBox="1"/>
          <p:nvPr/>
        </p:nvSpPr>
        <p:spPr>
          <a:xfrm>
            <a:off x="2802694" y="4922599"/>
            <a:ext cx="231493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Name</a:t>
            </a:r>
            <a:endParaRPr lang="en-US" dirty="0"/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1429C43E-748F-1A8B-71B8-82DEA1FF7557}"/>
              </a:ext>
            </a:extLst>
          </p:cNvPr>
          <p:cNvSpPr txBox="1"/>
          <p:nvPr/>
        </p:nvSpPr>
        <p:spPr>
          <a:xfrm>
            <a:off x="3142221" y="5372739"/>
            <a:ext cx="12700" cy="2540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8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EE7A-CC56-308A-7ECA-540F617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Member Feedback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FC56-DF9C-77EA-4C92-FD4C8C6AE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Reaching out to members and asking what they want to achieve through this group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Using member feedback to determine the direction of future projects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064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141E8-B48A-372C-F7B6-68FEE42E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"/>
              </a:rPr>
              <a:t>Flexible Participation and Engagement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72B08-BC05-B676-1362-0E34E14C5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Being open to different ways of participation and engagement</a:t>
            </a:r>
          </a:p>
          <a:p>
            <a:pPr lvl="1"/>
            <a:r>
              <a:rPr lang="en-US" dirty="0">
                <a:cs typeface="Calibri"/>
              </a:rPr>
              <a:t>Encouraging use of IMWG as a resource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259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6A627-CD0E-A8E7-F1F9-AFF55C84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resources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22BDA-3003-A892-D9A9-63466D268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58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4E56-E05C-3FC8-FDCF-856CB99B2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Project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527A8-3AB3-E670-DCD1-7C05EB3C0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Subject Heading Masking</a:t>
            </a:r>
          </a:p>
          <a:p>
            <a:pPr lvl="1"/>
            <a:r>
              <a:rPr lang="en-US" dirty="0">
                <a:cs typeface="Calibri"/>
                <a:hlinkClick r:id="rId2"/>
              </a:rPr>
              <a:t>Go Live documentation</a:t>
            </a:r>
            <a:r>
              <a:rPr lang="en-US" dirty="0">
                <a:cs typeface="Calibri"/>
              </a:rPr>
              <a:t> </a:t>
            </a:r>
          </a:p>
          <a:p>
            <a:pPr lvl="2"/>
            <a:r>
              <a:rPr lang="en-US" dirty="0">
                <a:cs typeface="Calibri"/>
              </a:rPr>
              <a:t>includes scripts, technical checklist, guide to searching, and limitations</a:t>
            </a:r>
          </a:p>
          <a:p>
            <a:r>
              <a:rPr lang="en-US" dirty="0">
                <a:cs typeface="Calibri"/>
              </a:rPr>
              <a:t>Statement on Harmful Language</a:t>
            </a:r>
          </a:p>
          <a:p>
            <a:pPr lvl="1"/>
            <a:r>
              <a:rPr lang="en-US" dirty="0">
                <a:cs typeface="Calibri"/>
                <a:hlinkClick r:id="rId3"/>
              </a:rPr>
              <a:t>Summary of Thematic Coding of Bias Statements in Library and Archives Catalogues</a:t>
            </a:r>
            <a:endParaRPr lang="en-US" dirty="0">
              <a:cs typeface="Calibri"/>
            </a:endParaRPr>
          </a:p>
          <a:p>
            <a:pPr marL="914400" lvl="2" indent="0">
              <a:buNone/>
            </a:pPr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4096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4E56-E05C-3FC8-FDCF-856CB99B2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br>
              <a:rPr lang="en-US" sz="2400" dirty="0">
                <a:ea typeface="Calibri"/>
                <a:cs typeface="Calibri"/>
              </a:rPr>
            </a:br>
            <a:br>
              <a:rPr lang="en-US" sz="2400" dirty="0">
                <a:ea typeface="Calibri"/>
                <a:cs typeface="Calibri"/>
              </a:rPr>
            </a:b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We owe a great debt to other libraries and groups who have done similar work, and we're especially grateful for the documentation shared by:</a:t>
            </a:r>
            <a:br>
              <a:rPr lang="en-US" sz="2400" dirty="0">
                <a:cs typeface="Calibri"/>
              </a:rPr>
            </a:br>
            <a:endParaRPr lang="en-US" sz="2400">
              <a:ea typeface="+mj-lt"/>
              <a:cs typeface="+mj-lt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527A8-3AB3-E670-DCD1-7C05EB3C0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2"/>
              </a:rPr>
              <a:t>University of Manitoba - LCSH Changes in MAIN</a:t>
            </a:r>
            <a:endParaRPr lang="en-US" sz="2800" dirty="0">
              <a:cs typeface="Calibri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3"/>
              </a:rPr>
              <a:t>CRKN - Interim Indigenous Subject Headings</a:t>
            </a:r>
            <a:endParaRPr lang="en-US" sz="2800" dirty="0">
              <a:cs typeface="Calibri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4"/>
              </a:rPr>
              <a:t>SACO Summary of Decisions, editorial meeting number 2110 - Enslaved persons</a:t>
            </a:r>
            <a:endParaRPr lang="en-US" sz="2800" dirty="0">
              <a:cs typeface="Calibri"/>
            </a:endParaRPr>
          </a:p>
          <a:p>
            <a:pPr marL="857250" lvl="1">
              <a:lnSpc>
                <a:spcPct val="120000"/>
              </a:lnSpc>
            </a:pPr>
            <a:r>
              <a:rPr lang="en-US" sz="2400" dirty="0">
                <a:cs typeface="Calibri"/>
              </a:rPr>
              <a:t>This change was approved and announced in March 2022 (</a:t>
            </a:r>
            <a:r>
              <a:rPr lang="en-US" sz="2400" dirty="0">
                <a:cs typeface="Calibri"/>
                <a:hlinkClick r:id="rId5"/>
              </a:rPr>
              <a:t>Summary of Decisions, editorial meeting number 2203</a:t>
            </a:r>
            <a:r>
              <a:rPr lang="en-US" sz="2400" dirty="0">
                <a:cs typeface="Calibri"/>
              </a:rPr>
              <a:t>)</a:t>
            </a:r>
          </a:p>
          <a:p>
            <a:pPr marL="457200" indent="-457200">
              <a:lnSpc>
                <a:spcPct val="120000"/>
              </a:lnSpc>
            </a:pPr>
            <a:r>
              <a:rPr lang="en-US" sz="2800" u="sng" dirty="0">
                <a:cs typeface="Calibri"/>
                <a:hlinkClick r:id="rId6"/>
              </a:rPr>
              <a:t>First Nations, Métis, and Inuit – Indigenous Ontology (FNMIIO)</a:t>
            </a:r>
            <a:r>
              <a:rPr lang="en-US" sz="2800" dirty="0">
                <a:cs typeface="Calibri"/>
              </a:rPr>
              <a:t> from NIKLA (currently in draft form)</a:t>
            </a:r>
          </a:p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7"/>
              </a:rPr>
              <a:t>Triangle Research Libraries Network - List of terms currently being overlaid</a:t>
            </a:r>
            <a:endParaRPr lang="en-US" sz="2800">
              <a:ea typeface="+mn-lt"/>
              <a:cs typeface="+mn-lt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8"/>
              </a:rPr>
              <a:t>SUNY - List of terms and project steps</a:t>
            </a:r>
            <a:endParaRPr lang="en-US" sz="2800" dirty="0">
              <a:cs typeface="Calibri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800" dirty="0">
                <a:cs typeface="Calibri"/>
                <a:hlinkClick r:id="rId9"/>
              </a:rPr>
              <a:t>List</a:t>
            </a:r>
            <a:r>
              <a:rPr lang="en-US" sz="2800" dirty="0">
                <a:ea typeface="+mn-lt"/>
                <a:cs typeface="+mn-lt"/>
                <a:hlinkClick r:id="rId9"/>
              </a:rPr>
              <a:t> of Statements on Bias in Library and Archives Description</a:t>
            </a:r>
            <a:endParaRPr lang="en-US" sz="2800">
              <a:ea typeface="+mn-lt"/>
              <a:cs typeface="+mn-lt"/>
            </a:endParaRPr>
          </a:p>
          <a:p>
            <a:pPr lvl="2"/>
            <a:endParaRPr lang="en-US" dirty="0">
              <a:ea typeface="+mn-lt"/>
              <a:cs typeface="+mn-lt"/>
            </a:endParaRPr>
          </a:p>
          <a:p>
            <a:pPr lvl="2"/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1878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F1936-B1F4-CCA4-43F9-7542D6F0B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Community Building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A8D8-B77D-6162-004C-21B1E57B0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  <a:hlinkClick r:id="rId2"/>
              </a:rPr>
              <a:t>Indigenous Canada (MOOC)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Learning meeting format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More information about </a:t>
            </a:r>
            <a:r>
              <a:rPr lang="en-US" dirty="0">
                <a:ea typeface="+mn-lt"/>
                <a:cs typeface="+mn-lt"/>
                <a:hlinkClick r:id="rId3"/>
              </a:rPr>
              <a:t>sharing circles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  <a:hlinkClick r:id="rId4"/>
              </a:rPr>
              <a:t>Learning meeting readings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368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1242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016"/>
            <a:ext cx="8229600" cy="45259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/>
              <a:t>Maria </a:t>
            </a:r>
            <a:r>
              <a:rPr lang="en-US" dirty="0" err="1"/>
              <a:t>Aleluia</a:t>
            </a:r>
            <a:r>
              <a:rPr lang="en-US" dirty="0"/>
              <a:t>, Cataloguing Technician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  <a:hlinkClick r:id="rId3"/>
              </a:rPr>
              <a:t>maria.aleluia@utoronto.ca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Jordan Pedersen, Metadata Librarian </a:t>
            </a:r>
          </a:p>
          <a:p>
            <a:pPr marL="0" indent="0" algn="ctr">
              <a:buNone/>
            </a:pPr>
            <a:r>
              <a:rPr lang="en-US" dirty="0">
                <a:cs typeface="Calibri"/>
                <a:hlinkClick r:id="rId4"/>
              </a:rPr>
              <a:t>jordan.pedersen@utoronto.ca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01071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f059cf3-8b51-4abd-8f44-e1b7c37d478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419af42-f8d5-43b7-a08b-432a89228e81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002A5C"/>
      </a:dk1>
      <a:lt1>
        <a:srgbClr val="FFFFFF"/>
      </a:lt1>
      <a:dk2>
        <a:srgbClr val="303030"/>
      </a:dk2>
      <a:lt2>
        <a:srgbClr val="CECFCB"/>
      </a:lt2>
      <a:accent1>
        <a:srgbClr val="002A5C"/>
      </a:accent1>
      <a:accent2>
        <a:srgbClr val="7BA4D9"/>
      </a:accent2>
      <a:accent3>
        <a:srgbClr val="FFFFFF"/>
      </a:accent3>
      <a:accent4>
        <a:srgbClr val="EACACD"/>
      </a:accent4>
      <a:accent5>
        <a:srgbClr val="DAE5CD"/>
      </a:accent5>
      <a:accent6>
        <a:srgbClr val="002A5C"/>
      </a:accent6>
      <a:hlink>
        <a:srgbClr val="E31837"/>
      </a:hlink>
      <a:folHlink>
        <a:srgbClr val="4C33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731</Words>
  <Application>Microsoft Office PowerPoint</Application>
  <PresentationFormat>On-screen Show (4:3)</PresentationFormat>
  <Paragraphs>129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</vt:lpstr>
      <vt:lpstr>Office Theme</vt:lpstr>
      <vt:lpstr>Building Community Through the Indigenous Metadata Working Group</vt:lpstr>
      <vt:lpstr>Agenda</vt:lpstr>
      <vt:lpstr>introduction</vt:lpstr>
      <vt:lpstr>Introduction</vt:lpstr>
      <vt:lpstr>The Indigenous Metadata Working Group (IMWG)</vt:lpstr>
      <vt:lpstr>PowerPoint Presentation</vt:lpstr>
      <vt:lpstr>PowerPoint Presentation</vt:lpstr>
      <vt:lpstr>Our objectives for this session</vt:lpstr>
      <vt:lpstr>Progress of Goals</vt:lpstr>
      <vt:lpstr>Steps Taken</vt:lpstr>
      <vt:lpstr>Challenges </vt:lpstr>
      <vt:lpstr>Community building</vt:lpstr>
      <vt:lpstr>How did we build community?</vt:lpstr>
      <vt:lpstr>Early Initiatives</vt:lpstr>
      <vt:lpstr>Developing Cultural Competency</vt:lpstr>
      <vt:lpstr>Learning Circles</vt:lpstr>
      <vt:lpstr>Talking Circle Slide</vt:lpstr>
      <vt:lpstr>Member Feedback</vt:lpstr>
      <vt:lpstr>Flexible Participation and Engagement</vt:lpstr>
      <vt:lpstr>resources</vt:lpstr>
      <vt:lpstr>Project</vt:lpstr>
      <vt:lpstr>   We owe a great debt to other libraries and groups who have done similar work, and we're especially grateful for the documentation shared by:  </vt:lpstr>
      <vt:lpstr>Community Building </vt:lpstr>
      <vt:lpstr>Thank you</vt:lpstr>
    </vt:vector>
  </TitlesOfParts>
  <Company>University of Toronto Libraries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Anderson</dc:creator>
  <cp:lastModifiedBy>Brittny Lapierre</cp:lastModifiedBy>
  <cp:revision>477</cp:revision>
  <cp:lastPrinted>2014-07-03T13:08:12Z</cp:lastPrinted>
  <dcterms:created xsi:type="dcterms:W3CDTF">2014-04-01T16:59:17Z</dcterms:created>
  <dcterms:modified xsi:type="dcterms:W3CDTF">2022-09-23T20:13:41Z</dcterms:modified>
</cp:coreProperties>
</file>